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Archivo Black" charset="1" panose="020B0A03020202020B04"/>
      <p:regular r:id="rId21"/>
    </p:embeddedFont>
    <p:embeddedFont>
      <p:font typeface="Arial Unicode Bold" charset="1" panose="020B0704020202020204"/>
      <p:regular r:id="rId22"/>
    </p:embeddedFont>
    <p:embeddedFont>
      <p:font typeface="Arial Unicode" charset="1" panose="020B0604020202020204"/>
      <p:regular r:id="rId23"/>
    </p:embeddedFont>
    <p:embeddedFont>
      <p:font typeface="Arial" charset="1" panose="020B0502020202020204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8" Type="http://schemas.openxmlformats.org/officeDocument/2006/relationships/slide" Target="slides/slide3.xml"/><Relationship Id="rId26" Type="http://schemas.openxmlformats.org/officeDocument/2006/relationships/customXml" Target="../customXml/item2.xml"/><Relationship Id="rId21" Type="http://schemas.openxmlformats.org/officeDocument/2006/relationships/font" Target="fonts/font21.fntdata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7" Type="http://schemas.openxmlformats.org/officeDocument/2006/relationships/slide" Target="slides/slide2.xml"/><Relationship Id="rId25" Type="http://schemas.openxmlformats.org/officeDocument/2006/relationships/customXml" Target="../customXml/item1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24" Type="http://schemas.openxmlformats.org/officeDocument/2006/relationships/font" Target="fonts/font24.fntdata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font" Target="fonts/font23.fntdata"/><Relationship Id="rId5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font" Target="fonts/font22.fntdata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7.jpe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3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3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3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2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2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849424" y="-5572151"/>
            <a:ext cx="12055108" cy="21431303"/>
          </a:xfrm>
          <a:custGeom>
            <a:avLst/>
            <a:gdLst/>
            <a:ahLst/>
            <a:cxnLst/>
            <a:rect r="r" b="b" t="t" l="l"/>
            <a:pathLst>
              <a:path h="21431303" w="12055108">
                <a:moveTo>
                  <a:pt x="0" y="0"/>
                </a:moveTo>
                <a:lnTo>
                  <a:pt x="12055108" y="0"/>
                </a:lnTo>
                <a:lnTo>
                  <a:pt x="12055108" y="21431302"/>
                </a:lnTo>
                <a:lnTo>
                  <a:pt x="0" y="21431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127619" y="6746172"/>
            <a:ext cx="4590267" cy="2512128"/>
          </a:xfrm>
          <a:custGeom>
            <a:avLst/>
            <a:gdLst/>
            <a:ahLst/>
            <a:cxnLst/>
            <a:rect r="r" b="b" t="t" l="l"/>
            <a:pathLst>
              <a:path h="2512128" w="4590267">
                <a:moveTo>
                  <a:pt x="0" y="0"/>
                </a:moveTo>
                <a:lnTo>
                  <a:pt x="4590266" y="0"/>
                </a:lnTo>
                <a:lnTo>
                  <a:pt x="4590266" y="2512128"/>
                </a:lnTo>
                <a:lnTo>
                  <a:pt x="0" y="25121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4517446" y="7410703"/>
            <a:ext cx="924037" cy="2619692"/>
          </a:xfrm>
          <a:custGeom>
            <a:avLst/>
            <a:gdLst/>
            <a:ahLst/>
            <a:cxnLst/>
            <a:rect r="r" b="b" t="t" l="l"/>
            <a:pathLst>
              <a:path h="2619692" w="924037">
                <a:moveTo>
                  <a:pt x="0" y="0"/>
                </a:moveTo>
                <a:lnTo>
                  <a:pt x="924037" y="0"/>
                </a:lnTo>
                <a:lnTo>
                  <a:pt x="924037" y="2619692"/>
                </a:lnTo>
                <a:lnTo>
                  <a:pt x="0" y="26196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663432" y="3164162"/>
            <a:ext cx="13131673" cy="2231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663"/>
              </a:lnSpc>
            </a:pPr>
            <a:r>
              <a:rPr lang="en-US" sz="8173" spc="-449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TRABALHO DE CONCLUSÃO DE CURSO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724726" y="8468548"/>
            <a:ext cx="6967478" cy="532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053"/>
              </a:lnSpc>
            </a:pPr>
            <a:r>
              <a:rPr lang="en-US" b="true" sz="3685" spc="151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Orientador: </a:t>
            </a:r>
            <a:r>
              <a:rPr lang="en-US" sz="3685" spc="151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Rinaldo Ferreira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209660" y="5690964"/>
            <a:ext cx="7438961" cy="1451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627"/>
              </a:lnSpc>
            </a:pPr>
            <a:r>
              <a:rPr lang="en-US" b="true" sz="5210" spc="-286">
                <a:solidFill>
                  <a:srgbClr val="4B9BB3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CURSO TÉCNICO EM MECATRÔNICA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28700" y="583546"/>
            <a:ext cx="13076067" cy="1871437"/>
          </a:xfrm>
          <a:custGeom>
            <a:avLst/>
            <a:gdLst/>
            <a:ahLst/>
            <a:cxnLst/>
            <a:rect r="r" b="b" t="t" l="l"/>
            <a:pathLst>
              <a:path h="1871437" w="13076067">
                <a:moveTo>
                  <a:pt x="0" y="0"/>
                </a:moveTo>
                <a:lnTo>
                  <a:pt x="13076067" y="0"/>
                </a:lnTo>
                <a:lnTo>
                  <a:pt x="13076067" y="1871437"/>
                </a:lnTo>
                <a:lnTo>
                  <a:pt x="0" y="18714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977" y="4028504"/>
            <a:ext cx="7086132" cy="4608797"/>
            <a:chOff x="0" y="0"/>
            <a:chExt cx="727203" cy="47297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27203" cy="472971"/>
            </a:xfrm>
            <a:custGeom>
              <a:avLst/>
              <a:gdLst/>
              <a:ahLst/>
              <a:cxnLst/>
              <a:rect r="r" b="b" t="t" l="l"/>
              <a:pathLst>
                <a:path h="472971" w="727203">
                  <a:moveTo>
                    <a:pt x="0" y="0"/>
                  </a:moveTo>
                  <a:lnTo>
                    <a:pt x="727203" y="0"/>
                  </a:lnTo>
                  <a:lnTo>
                    <a:pt x="727203" y="472971"/>
                  </a:lnTo>
                  <a:lnTo>
                    <a:pt x="0" y="472971"/>
                  </a:lnTo>
                  <a:close/>
                </a:path>
              </a:pathLst>
            </a:custGeom>
            <a:blipFill>
              <a:blip r:embed="rId3"/>
              <a:stretch>
                <a:fillRect l="0" t="-4293" r="0" b="-4293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2477969"/>
            <a:ext cx="1042433" cy="845319"/>
          </a:xfrm>
          <a:custGeom>
            <a:avLst/>
            <a:gdLst/>
            <a:ahLst/>
            <a:cxnLst/>
            <a:rect r="r" b="b" t="t" l="l"/>
            <a:pathLst>
              <a:path h="845319" w="1042433">
                <a:moveTo>
                  <a:pt x="0" y="0"/>
                </a:moveTo>
                <a:lnTo>
                  <a:pt x="1042433" y="0"/>
                </a:lnTo>
                <a:lnTo>
                  <a:pt x="1042433" y="845318"/>
                </a:lnTo>
                <a:lnTo>
                  <a:pt x="0" y="845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836353"/>
            <a:ext cx="15625312" cy="1083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740"/>
              </a:lnSpc>
            </a:pPr>
            <a:r>
              <a:rPr lang="en-US" sz="9000" spc="-495">
                <a:solidFill>
                  <a:srgbClr val="060E24"/>
                </a:solidFill>
                <a:latin typeface="Archivo Black"/>
                <a:ea typeface="Archivo Black"/>
                <a:cs typeface="Archivo Black"/>
                <a:sym typeface="Archivo Black"/>
              </a:rPr>
              <a:t>Montagem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452184" y="2683215"/>
            <a:ext cx="7835816" cy="109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07"/>
              </a:lnSpc>
              <a:spcBef>
                <a:spcPct val="0"/>
              </a:spcBef>
            </a:pPr>
            <a:r>
              <a:rPr lang="en-US" sz="4775" spc="-262">
                <a:solidFill>
                  <a:srgbClr val="060E24"/>
                </a:solidFill>
                <a:latin typeface="Archivo Black"/>
                <a:ea typeface="Archivo Black"/>
                <a:cs typeface="Archivo Black"/>
                <a:sym typeface="Archivo Black"/>
              </a:rPr>
              <a:t>Montagem Final - sem a tampa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9409751" y="2540340"/>
            <a:ext cx="1042433" cy="845319"/>
          </a:xfrm>
          <a:custGeom>
            <a:avLst/>
            <a:gdLst/>
            <a:ahLst/>
            <a:cxnLst/>
            <a:rect r="r" b="b" t="t" l="l"/>
            <a:pathLst>
              <a:path h="845319" w="1042433">
                <a:moveTo>
                  <a:pt x="0" y="0"/>
                </a:moveTo>
                <a:lnTo>
                  <a:pt x="1042433" y="0"/>
                </a:lnTo>
                <a:lnTo>
                  <a:pt x="1042433" y="845319"/>
                </a:lnTo>
                <a:lnTo>
                  <a:pt x="0" y="8453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39251" y="2683215"/>
            <a:ext cx="5437584" cy="577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07"/>
              </a:lnSpc>
              <a:spcBef>
                <a:spcPct val="0"/>
              </a:spcBef>
            </a:pPr>
            <a:r>
              <a:rPr lang="en-US" sz="4775" spc="-262">
                <a:solidFill>
                  <a:srgbClr val="060E24"/>
                </a:solidFill>
                <a:latin typeface="Archivo Black"/>
                <a:ea typeface="Archivo Black"/>
                <a:cs typeface="Archivo Black"/>
                <a:sym typeface="Archivo Black"/>
              </a:rPr>
              <a:t>1° Montagem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1997641" y="3775266"/>
            <a:ext cx="4656371" cy="6208495"/>
          </a:xfrm>
          <a:custGeom>
            <a:avLst/>
            <a:gdLst/>
            <a:ahLst/>
            <a:cxnLst/>
            <a:rect r="r" b="b" t="t" l="l"/>
            <a:pathLst>
              <a:path h="6208495" w="4656371">
                <a:moveTo>
                  <a:pt x="0" y="0"/>
                </a:moveTo>
                <a:lnTo>
                  <a:pt x="4656371" y="0"/>
                </a:lnTo>
                <a:lnTo>
                  <a:pt x="4656371" y="6208495"/>
                </a:lnTo>
                <a:lnTo>
                  <a:pt x="0" y="62084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  <p:transition spd="med">
    <p:cover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633094" y="8473730"/>
            <a:ext cx="4897781" cy="2680422"/>
          </a:xfrm>
          <a:custGeom>
            <a:avLst/>
            <a:gdLst/>
            <a:ahLst/>
            <a:cxnLst/>
            <a:rect r="r" b="b" t="t" l="l"/>
            <a:pathLst>
              <a:path h="2680422" w="4897781">
                <a:moveTo>
                  <a:pt x="0" y="0"/>
                </a:moveTo>
                <a:lnTo>
                  <a:pt x="4897781" y="0"/>
                </a:lnTo>
                <a:lnTo>
                  <a:pt x="4897781" y="2680422"/>
                </a:lnTo>
                <a:lnTo>
                  <a:pt x="0" y="26804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11279" y="-1453994"/>
            <a:ext cx="4897781" cy="2680422"/>
          </a:xfrm>
          <a:custGeom>
            <a:avLst/>
            <a:gdLst/>
            <a:ahLst/>
            <a:cxnLst/>
            <a:rect r="r" b="b" t="t" l="l"/>
            <a:pathLst>
              <a:path h="2680422" w="4897781">
                <a:moveTo>
                  <a:pt x="0" y="0"/>
                </a:moveTo>
                <a:lnTo>
                  <a:pt x="4897781" y="0"/>
                </a:lnTo>
                <a:lnTo>
                  <a:pt x="4897781" y="2680423"/>
                </a:lnTo>
                <a:lnTo>
                  <a:pt x="0" y="26804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412258" y="559848"/>
            <a:ext cx="7389992" cy="1099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146"/>
              </a:lnSpc>
            </a:pPr>
            <a:r>
              <a:rPr lang="en-US" sz="8312" spc="-457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Orçamento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242875" y="3395037"/>
            <a:ext cx="18045125" cy="4037597"/>
          </a:xfrm>
          <a:custGeom>
            <a:avLst/>
            <a:gdLst/>
            <a:ahLst/>
            <a:cxnLst/>
            <a:rect r="r" b="b" t="t" l="l"/>
            <a:pathLst>
              <a:path h="4037597" w="18045125">
                <a:moveTo>
                  <a:pt x="0" y="0"/>
                </a:moveTo>
                <a:lnTo>
                  <a:pt x="18045125" y="0"/>
                </a:lnTo>
                <a:lnTo>
                  <a:pt x="18045125" y="4037597"/>
                </a:lnTo>
                <a:lnTo>
                  <a:pt x="0" y="4037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42875" y="7715590"/>
            <a:ext cx="12812611" cy="2098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6355" indent="-433178" lvl="1">
              <a:lnSpc>
                <a:spcPts val="5617"/>
              </a:lnSpc>
              <a:buFont typeface="Arial"/>
              <a:buChar char="•"/>
            </a:pPr>
            <a:r>
              <a:rPr lang="en-US" sz="4012" spc="-22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Além dos precos materias, o adicional da mão de obra do grupo de R$ 625,00. </a:t>
            </a:r>
          </a:p>
          <a:p>
            <a:pPr algn="l" marL="866355" indent="-433178" lvl="1">
              <a:lnSpc>
                <a:spcPts val="5617"/>
              </a:lnSpc>
              <a:buFont typeface="Arial"/>
              <a:buChar char="•"/>
            </a:pPr>
            <a:r>
              <a:rPr lang="en-US" sz="4012" spc="-22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o Custo Total se encontrou em: R$ 1.090,00</a:t>
            </a:r>
          </a:p>
        </p:txBody>
      </p:sp>
    </p:spTree>
  </p:cSld>
  <p:clrMapOvr>
    <a:masterClrMapping/>
  </p:clrMapOvr>
  <p:transition spd="med">
    <p:cover dir="d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11279" y="-1453994"/>
            <a:ext cx="4897781" cy="2680422"/>
          </a:xfrm>
          <a:custGeom>
            <a:avLst/>
            <a:gdLst/>
            <a:ahLst/>
            <a:cxnLst/>
            <a:rect r="r" b="b" t="t" l="l"/>
            <a:pathLst>
              <a:path h="2680422" w="4897781">
                <a:moveTo>
                  <a:pt x="0" y="0"/>
                </a:moveTo>
                <a:lnTo>
                  <a:pt x="4897781" y="0"/>
                </a:lnTo>
                <a:lnTo>
                  <a:pt x="4897781" y="2680423"/>
                </a:lnTo>
                <a:lnTo>
                  <a:pt x="0" y="26804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36287" y="4562122"/>
            <a:ext cx="8727009" cy="1222208"/>
            <a:chOff x="0" y="0"/>
            <a:chExt cx="2565943" cy="35935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65943" cy="359357"/>
            </a:xfrm>
            <a:custGeom>
              <a:avLst/>
              <a:gdLst/>
              <a:ahLst/>
              <a:cxnLst/>
              <a:rect r="r" b="b" t="t" l="l"/>
              <a:pathLst>
                <a:path h="359357" w="2565943">
                  <a:moveTo>
                    <a:pt x="0" y="0"/>
                  </a:moveTo>
                  <a:lnTo>
                    <a:pt x="2565943" y="0"/>
                  </a:lnTo>
                  <a:lnTo>
                    <a:pt x="2565943" y="359357"/>
                  </a:lnTo>
                  <a:lnTo>
                    <a:pt x="0" y="359357"/>
                  </a:lnTo>
                  <a:close/>
                </a:path>
              </a:pathLst>
            </a:custGeom>
            <a:solidFill>
              <a:srgbClr val="74BDCE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9525"/>
              <a:ext cx="2565943" cy="3498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5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565174" y="4674648"/>
            <a:ext cx="7389992" cy="1099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146"/>
              </a:lnSpc>
            </a:pPr>
            <a:r>
              <a:rPr lang="en-US" sz="8312" spc="-457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Programação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186964" y="140096"/>
            <a:ext cx="6354323" cy="10006807"/>
          </a:xfrm>
          <a:custGeom>
            <a:avLst/>
            <a:gdLst/>
            <a:ahLst/>
            <a:cxnLst/>
            <a:rect r="r" b="b" t="t" l="l"/>
            <a:pathLst>
              <a:path h="10006807" w="6354323">
                <a:moveTo>
                  <a:pt x="0" y="0"/>
                </a:moveTo>
                <a:lnTo>
                  <a:pt x="6354322" y="0"/>
                </a:lnTo>
                <a:lnTo>
                  <a:pt x="6354322" y="10006808"/>
                </a:lnTo>
                <a:lnTo>
                  <a:pt x="0" y="10006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3849424" y="-5572151"/>
            <a:ext cx="12055108" cy="21431303"/>
          </a:xfrm>
          <a:custGeom>
            <a:avLst/>
            <a:gdLst/>
            <a:ahLst/>
            <a:cxnLst/>
            <a:rect r="r" b="b" t="t" l="l"/>
            <a:pathLst>
              <a:path h="21431303" w="12055108">
                <a:moveTo>
                  <a:pt x="0" y="0"/>
                </a:moveTo>
                <a:lnTo>
                  <a:pt x="12055108" y="0"/>
                </a:lnTo>
                <a:lnTo>
                  <a:pt x="12055108" y="21431302"/>
                </a:lnTo>
                <a:lnTo>
                  <a:pt x="0" y="214313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30359" y="1429775"/>
            <a:ext cx="7389992" cy="1099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146"/>
              </a:lnSpc>
            </a:pPr>
            <a:r>
              <a:rPr lang="en-US" sz="8312" spc="-457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Conclusão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9107564" y="-1151268"/>
            <a:ext cx="4897781" cy="2680422"/>
          </a:xfrm>
          <a:custGeom>
            <a:avLst/>
            <a:gdLst/>
            <a:ahLst/>
            <a:cxnLst/>
            <a:rect r="r" b="b" t="t" l="l"/>
            <a:pathLst>
              <a:path h="2680422" w="4897781">
                <a:moveTo>
                  <a:pt x="0" y="0"/>
                </a:moveTo>
                <a:lnTo>
                  <a:pt x="4897781" y="0"/>
                </a:lnTo>
                <a:lnTo>
                  <a:pt x="4897781" y="2680422"/>
                </a:lnTo>
                <a:lnTo>
                  <a:pt x="0" y="268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2930849"/>
            <a:ext cx="12812611" cy="6327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6355" indent="-433178" lvl="1">
              <a:lnSpc>
                <a:spcPts val="5617"/>
              </a:lnSpc>
              <a:buFont typeface="Arial"/>
              <a:buChar char="•"/>
            </a:pPr>
            <a:r>
              <a:rPr lang="en-US" sz="4012" spc="-22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Desenvolvimento de um protótipo de empilhadeira automatizada (AGV) para otimização do transporte de peças.</a:t>
            </a:r>
          </a:p>
          <a:p>
            <a:pPr algn="l" marL="866355" indent="-433178" lvl="1">
              <a:lnSpc>
                <a:spcPts val="5617"/>
              </a:lnSpc>
              <a:spcBef>
                <a:spcPct val="0"/>
              </a:spcBef>
              <a:buFont typeface="Arial"/>
              <a:buChar char="•"/>
            </a:pPr>
            <a:r>
              <a:rPr lang="en-US" sz="4012" spc="-22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Objetivo de aumentar a eficiência e a segurança no ambiente de trabalho.</a:t>
            </a:r>
          </a:p>
          <a:p>
            <a:pPr algn="l" marL="866355" indent="-433178" lvl="1">
              <a:lnSpc>
                <a:spcPts val="5617"/>
              </a:lnSpc>
              <a:spcBef>
                <a:spcPct val="0"/>
              </a:spcBef>
              <a:buFont typeface="Arial"/>
              <a:buChar char="•"/>
            </a:pPr>
            <a:r>
              <a:rPr lang="en-US" sz="4012" spc="-22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Uso de impressão 3D para acelerar a montagem e garantir precisão.</a:t>
            </a:r>
          </a:p>
          <a:p>
            <a:pPr algn="l" marL="866355" indent="-433178" lvl="1">
              <a:lnSpc>
                <a:spcPts val="5617"/>
              </a:lnSpc>
              <a:buFont typeface="Arial"/>
              <a:buChar char="•"/>
            </a:pPr>
            <a:r>
              <a:rPr lang="en-US" sz="4012" spc="-220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Trabalho cumpriu seus objetivos e abriu caminho para inovações futuras na mecatrônica.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241992" y="-5572151"/>
            <a:ext cx="12055108" cy="21431303"/>
          </a:xfrm>
          <a:custGeom>
            <a:avLst/>
            <a:gdLst/>
            <a:ahLst/>
            <a:cxnLst/>
            <a:rect r="r" b="b" t="t" l="l"/>
            <a:pathLst>
              <a:path h="21431303" w="12055108">
                <a:moveTo>
                  <a:pt x="0" y="0"/>
                </a:moveTo>
                <a:lnTo>
                  <a:pt x="12055107" y="0"/>
                </a:lnTo>
                <a:lnTo>
                  <a:pt x="12055107" y="21431302"/>
                </a:lnTo>
                <a:lnTo>
                  <a:pt x="0" y="21431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848737" y="458152"/>
            <a:ext cx="8590527" cy="1255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540"/>
              </a:lnSpc>
              <a:spcBef>
                <a:spcPct val="0"/>
              </a:spcBef>
            </a:pPr>
            <a:r>
              <a:rPr lang="en-US" sz="9000" spc="-495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Referências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810409" y="8185158"/>
            <a:ext cx="4897781" cy="2680422"/>
          </a:xfrm>
          <a:custGeom>
            <a:avLst/>
            <a:gdLst/>
            <a:ahLst/>
            <a:cxnLst/>
            <a:rect r="r" b="b" t="t" l="l"/>
            <a:pathLst>
              <a:path h="2680422" w="4897781">
                <a:moveTo>
                  <a:pt x="0" y="0"/>
                </a:moveTo>
                <a:lnTo>
                  <a:pt x="4897782" y="0"/>
                </a:lnTo>
                <a:lnTo>
                  <a:pt x="4897782" y="2680422"/>
                </a:lnTo>
                <a:lnTo>
                  <a:pt x="0" y="268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25016" y="1665922"/>
            <a:ext cx="15512099" cy="82060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97"/>
              </a:lnSpc>
              <a:spcBef>
                <a:spcPct val="0"/>
              </a:spcBef>
            </a:pPr>
          </a:p>
          <a:p>
            <a:pPr algn="just" marL="523916" indent="-261958" lvl="1">
              <a:lnSpc>
                <a:spcPts val="3397"/>
              </a:lnSpc>
              <a:buFont typeface="Arial"/>
              <a:buChar char="•"/>
            </a:pPr>
            <a:r>
              <a:rPr lang="en-US" b="true" sz="2426" spc="-133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MECALUX. Como funcionam os robôs AGV. Disponível em: &lt;https://www.mecalux.com.br/blog/robo-agv&gt;. Acesso em: 11 mar. 2024.</a:t>
            </a:r>
          </a:p>
          <a:p>
            <a:pPr algn="just" marL="567095" indent="-283548" lvl="1">
              <a:lnSpc>
                <a:spcPts val="3677"/>
              </a:lnSpc>
              <a:buFont typeface="Arial"/>
              <a:buChar char="•"/>
            </a:pPr>
            <a:r>
              <a:rPr lang="en-US" b="true" sz="2626" spc="-144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AGV system – sinova. Disponível em: &lt;http://www.sinova.com.br/agv-system/?lang=en&gt;. Acesso em: 15 mar. 2024.</a:t>
            </a:r>
          </a:p>
          <a:p>
            <a:pPr algn="just" marL="523916" indent="-261958" lvl="1">
              <a:lnSpc>
                <a:spcPts val="3397"/>
              </a:lnSpc>
              <a:buFont typeface="Arial"/>
              <a:buChar char="•"/>
            </a:pPr>
            <a:r>
              <a:rPr lang="en-US" b="true" sz="2426" spc="-133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Robôs de serviço de transporte e logística: ambientes externos sem tráfego público. Disponível em: &lt;https://leotronics.eu/pt/nosso-blog/robos-de-servico-de-transporte-e-logistica-ambientes-externos-sem-trafego-publico&gt;. Acesso em: 15 mar. 2024.</a:t>
            </a:r>
          </a:p>
          <a:p>
            <a:pPr algn="just" marL="523916" indent="-261958" lvl="1">
              <a:lnSpc>
                <a:spcPts val="3397"/>
              </a:lnSpc>
              <a:buFont typeface="Arial"/>
              <a:buChar char="•"/>
            </a:pPr>
            <a:r>
              <a:rPr lang="en-US" b="true" sz="2426" spc="-133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5 perguntas a fazer ao escolher um AGV ou AMR. Disponível em: &lt;https://gtpautomation.com/5-perguntas-a-fazer-ao-escolher-um-agv-ou-amr/&gt;. Acesso em: 15 mar. 2024.</a:t>
            </a:r>
          </a:p>
          <a:p>
            <a:pPr algn="just" marL="523916" indent="-261958" lvl="1">
              <a:lnSpc>
                <a:spcPts val="3397"/>
              </a:lnSpc>
              <a:buFont typeface="Arial"/>
              <a:buChar char="•"/>
            </a:pPr>
            <a:r>
              <a:rPr lang="en-US" b="true" sz="2426" spc="-133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TCC Matheus Bandeira e Rogério Carne. PROJETO BÁSICO DE ROBÔ SEGUIDOR DE LINHA CONTROLADO POR ARDUINO. Disponível em: &lt;file:///C:/Users/57001/Downloads/TCC%20Matheus%20Bandeira%20e%20Rog%C3%A9rio%20Carneiro_vSemAssinatura.pdf&gt; . Acesso em: 19 mar.2024.</a:t>
            </a:r>
          </a:p>
          <a:p>
            <a:pPr algn="just" marL="523916" indent="-261958" lvl="1">
              <a:lnSpc>
                <a:spcPts val="3397"/>
              </a:lnSpc>
              <a:buFont typeface="Arial"/>
              <a:buChar char="•"/>
            </a:pPr>
            <a:r>
              <a:rPr lang="en-US" b="true" sz="2426" spc="-133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 Ideias, B. C. [@BrincandocomIdeias]. (2021, outubro 9). Módulo Ponte H -Tudo o Que Você Precisa saber - Desafio Maker. Youtube. https://www.youtube.com/watch?v=p8tUNIEThb4 Acesso em: 26 mai. 2024.</a:t>
            </a:r>
          </a:p>
          <a:p>
            <a:pPr algn="just" marL="523916" indent="-261958" lvl="1">
              <a:lnSpc>
                <a:spcPts val="3397"/>
              </a:lnSpc>
              <a:buFont typeface="Arial"/>
              <a:buChar char="•"/>
            </a:pPr>
            <a:r>
              <a:rPr lang="en-US" b="true" sz="2426" spc="-133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 do Mundo, M. [@manualdomundo]. (2019, abril 27). Nosso melhor robô de todos os tempos! #ManualMaker Aula 10, Vídeo 2. Youtube. https://www.youtube.com/watch?v=Ecw3kCo4AdQ Acesso em: 25 mai. 2024.</a:t>
            </a:r>
          </a:p>
          <a:p>
            <a:pPr algn="just">
              <a:lnSpc>
                <a:spcPts val="3397"/>
              </a:lnSpc>
              <a:spcBef>
                <a:spcPct val="0"/>
              </a:spcBef>
            </a:pPr>
          </a:p>
        </p:txBody>
      </p:sp>
    </p:spTree>
  </p:cSld>
  <p:clrMapOvr>
    <a:masterClrMapping/>
  </p:clrMapOvr>
  <p:transition spd="med">
    <p:cover dir="d"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241992" y="-5572151"/>
            <a:ext cx="12055108" cy="21431303"/>
          </a:xfrm>
          <a:custGeom>
            <a:avLst/>
            <a:gdLst/>
            <a:ahLst/>
            <a:cxnLst/>
            <a:rect r="r" b="b" t="t" l="l"/>
            <a:pathLst>
              <a:path h="21431303" w="12055108">
                <a:moveTo>
                  <a:pt x="0" y="0"/>
                </a:moveTo>
                <a:lnTo>
                  <a:pt x="12055107" y="0"/>
                </a:lnTo>
                <a:lnTo>
                  <a:pt x="12055107" y="21431302"/>
                </a:lnTo>
                <a:lnTo>
                  <a:pt x="0" y="21431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848737" y="458152"/>
            <a:ext cx="8590527" cy="1255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540"/>
              </a:lnSpc>
              <a:spcBef>
                <a:spcPct val="0"/>
              </a:spcBef>
            </a:pPr>
            <a:r>
              <a:rPr lang="en-US" sz="9000" spc="-495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Referências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810409" y="8185158"/>
            <a:ext cx="4897781" cy="2680422"/>
          </a:xfrm>
          <a:custGeom>
            <a:avLst/>
            <a:gdLst/>
            <a:ahLst/>
            <a:cxnLst/>
            <a:rect r="r" b="b" t="t" l="l"/>
            <a:pathLst>
              <a:path h="2680422" w="4897781">
                <a:moveTo>
                  <a:pt x="0" y="0"/>
                </a:moveTo>
                <a:lnTo>
                  <a:pt x="4897782" y="0"/>
                </a:lnTo>
                <a:lnTo>
                  <a:pt x="4897782" y="2680422"/>
                </a:lnTo>
                <a:lnTo>
                  <a:pt x="0" y="268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36447" y="1891980"/>
            <a:ext cx="15302847" cy="7649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24529" indent="-362264" lvl="1">
              <a:lnSpc>
                <a:spcPts val="4698"/>
              </a:lnSpc>
              <a:buFont typeface="Arial"/>
              <a:buChar char="•"/>
            </a:pPr>
            <a:r>
              <a:rPr lang="en-US" b="true" sz="3355" spc="-184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Colares, D. (2020, março 14). Como montar um Braço Robótico Educacional? - Parte I. AutoCore Robótica. https://autocorerobotica.blog.br/como-montar-um-braco-robotico-educacional-parte-i/] Acesso em : 30 abr. 2024.</a:t>
            </a:r>
          </a:p>
          <a:p>
            <a:pPr algn="just" marL="724529" indent="-362264" lvl="1">
              <a:lnSpc>
                <a:spcPts val="4698"/>
              </a:lnSpc>
              <a:buFont typeface="Arial"/>
              <a:buChar char="•"/>
            </a:pPr>
            <a:r>
              <a:rPr lang="en-US" b="true" sz="3355" spc="-184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([S.d.]). Thingiverse.com. Recuperado 9 de junho de 2024, de https://www.thingiverse.com/thing:2838859 Acesso em : 23 abr. 2024.</a:t>
            </a:r>
          </a:p>
          <a:p>
            <a:pPr algn="just" marL="724529" indent="-362264" lvl="1">
              <a:lnSpc>
                <a:spcPts val="4698"/>
              </a:lnSpc>
              <a:buFont typeface="Arial"/>
              <a:buChar char="•"/>
            </a:pPr>
            <a:r>
              <a:rPr lang="en-US" b="true" sz="3355" spc="-184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 Eletrogate. (2020, julho 15). Robô Seguidor de Linha - Tutorial Completo. Blog Eletrogate. https://blog.eletrogate.com/robo-seguidor-de-linha-tutorial-completo/ Acessado em: 25 mai. 2024.</a:t>
            </a:r>
          </a:p>
          <a:p>
            <a:pPr algn="just" marL="724529" indent="-362264" lvl="1">
              <a:lnSpc>
                <a:spcPts val="4698"/>
              </a:lnSpc>
              <a:buFont typeface="Arial"/>
              <a:buChar char="•"/>
            </a:pPr>
            <a:r>
              <a:rPr lang="en-US" b="true" sz="3355" spc="-184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ROMANO, DUTRA. Introdução à robótica industrial. Disponível em: E:/CAPITULO_1_INTRODUCAO_A_ROBOTICA_INDUSTR.pdf. Acesso em: 20 ago. 2024.</a:t>
            </a:r>
          </a:p>
          <a:p>
            <a:pPr algn="just" marL="724529" indent="-362264" lvl="1">
              <a:lnSpc>
                <a:spcPts val="4698"/>
              </a:lnSpc>
              <a:buFont typeface="Arial"/>
              <a:buChar char="•"/>
            </a:pPr>
            <a:r>
              <a:rPr lang="en-US" b="true" sz="3355" spc="-184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LAMARÃO. Construção de um protótipo AGV. [s.l.].[s.n.]. 2021. Disponível em: Construção de um protótipo de AGV.pdf. Acesso em : 21 ago.2024.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4241992" y="-5572151"/>
            <a:ext cx="12055108" cy="21431303"/>
          </a:xfrm>
          <a:custGeom>
            <a:avLst/>
            <a:gdLst/>
            <a:ahLst/>
            <a:cxnLst/>
            <a:rect r="r" b="b" t="t" l="l"/>
            <a:pathLst>
              <a:path h="21431303" w="12055108">
                <a:moveTo>
                  <a:pt x="0" y="0"/>
                </a:moveTo>
                <a:lnTo>
                  <a:pt x="12055107" y="0"/>
                </a:lnTo>
                <a:lnTo>
                  <a:pt x="12055107" y="21431302"/>
                </a:lnTo>
                <a:lnTo>
                  <a:pt x="0" y="214313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810409" y="8124345"/>
            <a:ext cx="4897781" cy="2680422"/>
          </a:xfrm>
          <a:custGeom>
            <a:avLst/>
            <a:gdLst/>
            <a:ahLst/>
            <a:cxnLst/>
            <a:rect r="r" b="b" t="t" l="l"/>
            <a:pathLst>
              <a:path h="2680422" w="4897781">
                <a:moveTo>
                  <a:pt x="0" y="0"/>
                </a:moveTo>
                <a:lnTo>
                  <a:pt x="4897782" y="0"/>
                </a:lnTo>
                <a:lnTo>
                  <a:pt x="4897782" y="2680422"/>
                </a:lnTo>
                <a:lnTo>
                  <a:pt x="0" y="268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0685130" y="-884054"/>
            <a:ext cx="4897781" cy="2680422"/>
          </a:xfrm>
          <a:custGeom>
            <a:avLst/>
            <a:gdLst/>
            <a:ahLst/>
            <a:cxnLst/>
            <a:rect r="r" b="b" t="t" l="l"/>
            <a:pathLst>
              <a:path h="2680422" w="4897781">
                <a:moveTo>
                  <a:pt x="0" y="0"/>
                </a:moveTo>
                <a:lnTo>
                  <a:pt x="4897782" y="0"/>
                </a:lnTo>
                <a:lnTo>
                  <a:pt x="4897782" y="2680422"/>
                </a:lnTo>
                <a:lnTo>
                  <a:pt x="0" y="268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382849" y="5037200"/>
            <a:ext cx="1571625" cy="986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7955"/>
              </a:lnSpc>
              <a:spcBef>
                <a:spcPct val="0"/>
              </a:spcBef>
            </a:pPr>
            <a:r>
              <a:rPr lang="en-US" sz="5682" spc="-312" strike="noStrike" u="none">
                <a:solidFill>
                  <a:srgbClr val="74BDCE"/>
                </a:solidFill>
                <a:latin typeface="Archivo Black"/>
                <a:ea typeface="Archivo Black"/>
                <a:cs typeface="Archivo Black"/>
                <a:sym typeface="Archivo Black"/>
              </a:rPr>
              <a:t>02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82849" y="6081031"/>
            <a:ext cx="1571625" cy="986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7955"/>
              </a:lnSpc>
              <a:spcBef>
                <a:spcPct val="0"/>
              </a:spcBef>
            </a:pPr>
            <a:r>
              <a:rPr lang="en-US" sz="5682" spc="-312" strike="noStrike" u="none">
                <a:solidFill>
                  <a:srgbClr val="74BDCE"/>
                </a:solidFill>
                <a:latin typeface="Archivo Black"/>
                <a:ea typeface="Archivo Black"/>
                <a:cs typeface="Archivo Black"/>
                <a:sym typeface="Archivo Black"/>
              </a:rPr>
              <a:t>03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68183" y="3680556"/>
            <a:ext cx="1571625" cy="986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7955"/>
              </a:lnSpc>
            </a:pPr>
            <a:r>
              <a:rPr lang="en-US" sz="5682" spc="-312" strike="noStrike" u="none">
                <a:solidFill>
                  <a:srgbClr val="74BDCE"/>
                </a:solidFill>
                <a:latin typeface="Archivo Black"/>
                <a:ea typeface="Archivo Black"/>
                <a:cs typeface="Archivo Black"/>
                <a:sym typeface="Archivo Black"/>
              </a:rPr>
              <a:t>01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474134" y="1382214"/>
            <a:ext cx="5633967" cy="1505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403"/>
              </a:lnSpc>
              <a:spcBef>
                <a:spcPct val="0"/>
              </a:spcBef>
            </a:pPr>
            <a:r>
              <a:rPr lang="en-US" sz="10758" spc="-591" strike="noStrike" u="non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Índice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396984" y="3999617"/>
            <a:ext cx="4711117" cy="538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013"/>
              </a:lnSpc>
            </a:pPr>
            <a:r>
              <a:rPr lang="en-US" sz="4013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Introdução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396984" y="5227700"/>
            <a:ext cx="4711117" cy="538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013"/>
              </a:lnSpc>
              <a:spcBef>
                <a:spcPct val="0"/>
              </a:spcBef>
            </a:pPr>
            <a:r>
              <a:rPr lang="en-US" sz="4013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Objetivos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396984" y="6390567"/>
            <a:ext cx="4711117" cy="538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013"/>
              </a:lnSpc>
              <a:spcBef>
                <a:spcPct val="0"/>
              </a:spcBef>
            </a:pPr>
            <a:r>
              <a:rPr lang="en-US" sz="4013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Diagrama de Gantt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82849" y="7266632"/>
            <a:ext cx="1571625" cy="986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7955"/>
              </a:lnSpc>
              <a:spcBef>
                <a:spcPct val="0"/>
              </a:spcBef>
            </a:pPr>
            <a:r>
              <a:rPr lang="en-US" sz="5682" spc="-312" strike="noStrike" u="none">
                <a:solidFill>
                  <a:srgbClr val="74BDCE"/>
                </a:solidFill>
                <a:latin typeface="Archivo Black"/>
                <a:ea typeface="Archivo Black"/>
                <a:cs typeface="Archivo Black"/>
                <a:sym typeface="Archivo Black"/>
              </a:rPr>
              <a:t>04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96984" y="7585694"/>
            <a:ext cx="4711117" cy="538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013"/>
              </a:lnSpc>
              <a:spcBef>
                <a:spcPct val="0"/>
              </a:spcBef>
            </a:pPr>
            <a:r>
              <a:rPr lang="en-US" sz="4013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Materiais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007809" y="4908638"/>
            <a:ext cx="1246362" cy="986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7955"/>
              </a:lnSpc>
              <a:spcBef>
                <a:spcPct val="0"/>
              </a:spcBef>
            </a:pPr>
            <a:r>
              <a:rPr lang="en-US" sz="5682" spc="-312" strike="noStrike" u="none">
                <a:solidFill>
                  <a:srgbClr val="74BDCE"/>
                </a:solidFill>
                <a:latin typeface="Archivo Black"/>
                <a:ea typeface="Archivo Black"/>
                <a:cs typeface="Archivo Black"/>
                <a:sym typeface="Archivo Black"/>
              </a:rPr>
              <a:t>06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007809" y="6164121"/>
            <a:ext cx="1246362" cy="986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7955"/>
              </a:lnSpc>
              <a:spcBef>
                <a:spcPct val="0"/>
              </a:spcBef>
            </a:pPr>
            <a:r>
              <a:rPr lang="en-US" sz="5682" spc="-312">
                <a:solidFill>
                  <a:srgbClr val="74BDCE"/>
                </a:solidFill>
                <a:latin typeface="Archivo Black"/>
                <a:ea typeface="Archivo Black"/>
                <a:cs typeface="Archivo Black"/>
                <a:sym typeface="Archivo Black"/>
              </a:rPr>
              <a:t>07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007809" y="3660446"/>
            <a:ext cx="1246362" cy="986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7955"/>
              </a:lnSpc>
            </a:pPr>
            <a:r>
              <a:rPr lang="en-US" sz="5682" spc="-312" strike="noStrike" u="none">
                <a:solidFill>
                  <a:srgbClr val="74BDCE"/>
                </a:solidFill>
                <a:latin typeface="Archivo Black"/>
                <a:ea typeface="Archivo Black"/>
                <a:cs typeface="Archivo Black"/>
                <a:sym typeface="Archivo Black"/>
              </a:rPr>
              <a:t>05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514129" y="3942415"/>
            <a:ext cx="4711117" cy="538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013"/>
              </a:lnSpc>
            </a:pPr>
            <a:r>
              <a:rPr lang="en-US" sz="4013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Desenhos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514129" y="5195441"/>
            <a:ext cx="4711117" cy="538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013"/>
              </a:lnSpc>
              <a:spcBef>
                <a:spcPct val="0"/>
              </a:spcBef>
            </a:pPr>
            <a:r>
              <a:rPr lang="en-US" sz="4013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Orçamento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514129" y="6400092"/>
            <a:ext cx="4711117" cy="538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013"/>
              </a:lnSpc>
              <a:spcBef>
                <a:spcPct val="0"/>
              </a:spcBef>
            </a:pPr>
            <a:r>
              <a:rPr lang="en-US" sz="4013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Montagem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007809" y="7266632"/>
            <a:ext cx="1246362" cy="986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7955"/>
              </a:lnSpc>
              <a:spcBef>
                <a:spcPct val="0"/>
              </a:spcBef>
            </a:pPr>
            <a:r>
              <a:rPr lang="en-US" sz="5682" spc="-312">
                <a:solidFill>
                  <a:srgbClr val="74BDCE"/>
                </a:solidFill>
                <a:latin typeface="Archivo Black"/>
                <a:ea typeface="Archivo Black"/>
                <a:cs typeface="Archivo Black"/>
                <a:sym typeface="Archivo Black"/>
              </a:rPr>
              <a:t>08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514129" y="7585694"/>
            <a:ext cx="4711117" cy="538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013"/>
              </a:lnSpc>
              <a:spcBef>
                <a:spcPct val="0"/>
              </a:spcBef>
            </a:pPr>
            <a:r>
              <a:rPr lang="en-US" sz="4013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Programação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144000" y="8519606"/>
            <a:ext cx="1246362" cy="986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7955"/>
              </a:lnSpc>
              <a:spcBef>
                <a:spcPct val="0"/>
              </a:spcBef>
            </a:pPr>
            <a:r>
              <a:rPr lang="en-US" sz="5682" spc="-312">
                <a:solidFill>
                  <a:srgbClr val="74BDCE"/>
                </a:solidFill>
                <a:latin typeface="Archivo Black"/>
                <a:ea typeface="Archivo Black"/>
                <a:cs typeface="Archivo Black"/>
                <a:sym typeface="Archivo Black"/>
              </a:rPr>
              <a:t>09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514129" y="8838668"/>
            <a:ext cx="4711117" cy="538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013"/>
              </a:lnSpc>
              <a:spcBef>
                <a:spcPct val="0"/>
              </a:spcBef>
            </a:pPr>
            <a:r>
              <a:rPr lang="en-US" sz="4013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Conclusão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755935" y="-732907"/>
            <a:ext cx="4693870" cy="5667322"/>
            <a:chOff x="0" y="0"/>
            <a:chExt cx="727203" cy="87801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27203" cy="878017"/>
            </a:xfrm>
            <a:custGeom>
              <a:avLst/>
              <a:gdLst/>
              <a:ahLst/>
              <a:cxnLst/>
              <a:rect r="r" b="b" t="t" l="l"/>
              <a:pathLst>
                <a:path h="878017" w="727203">
                  <a:moveTo>
                    <a:pt x="0" y="0"/>
                  </a:moveTo>
                  <a:lnTo>
                    <a:pt x="727203" y="0"/>
                  </a:lnTo>
                  <a:lnTo>
                    <a:pt x="727203" y="878017"/>
                  </a:lnTo>
                  <a:lnTo>
                    <a:pt x="0" y="878017"/>
                  </a:lnTo>
                  <a:close/>
                </a:path>
              </a:pathLst>
            </a:custGeom>
            <a:blipFill>
              <a:blip r:embed="rId3"/>
              <a:stretch>
                <a:fillRect l="-14655" t="0" r="-14655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3755935" y="5353437"/>
            <a:ext cx="4693870" cy="5351608"/>
            <a:chOff x="0" y="0"/>
            <a:chExt cx="727203" cy="82910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7203" cy="829104"/>
            </a:xfrm>
            <a:custGeom>
              <a:avLst/>
              <a:gdLst/>
              <a:ahLst/>
              <a:cxnLst/>
              <a:rect r="r" b="b" t="t" l="l"/>
              <a:pathLst>
                <a:path h="829104" w="727203">
                  <a:moveTo>
                    <a:pt x="0" y="0"/>
                  </a:moveTo>
                  <a:lnTo>
                    <a:pt x="727203" y="0"/>
                  </a:lnTo>
                  <a:lnTo>
                    <a:pt x="727203" y="829104"/>
                  </a:lnTo>
                  <a:lnTo>
                    <a:pt x="0" y="829104"/>
                  </a:lnTo>
                  <a:close/>
                </a:path>
              </a:pathLst>
            </a:custGeom>
            <a:blipFill>
              <a:blip r:embed="rId4"/>
              <a:stretch>
                <a:fillRect l="-23556" t="0" r="-23556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173362" y="371571"/>
            <a:ext cx="3273681" cy="3869492"/>
            <a:chOff x="0" y="0"/>
            <a:chExt cx="727203" cy="85955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27203" cy="859554"/>
            </a:xfrm>
            <a:custGeom>
              <a:avLst/>
              <a:gdLst/>
              <a:ahLst/>
              <a:cxnLst/>
              <a:rect r="r" b="b" t="t" l="l"/>
              <a:pathLst>
                <a:path h="859554" w="727203">
                  <a:moveTo>
                    <a:pt x="0" y="0"/>
                  </a:moveTo>
                  <a:lnTo>
                    <a:pt x="727203" y="0"/>
                  </a:lnTo>
                  <a:lnTo>
                    <a:pt x="727203" y="859554"/>
                  </a:lnTo>
                  <a:lnTo>
                    <a:pt x="0" y="859554"/>
                  </a:lnTo>
                  <a:close/>
                </a:path>
              </a:pathLst>
            </a:custGeom>
            <a:blipFill>
              <a:blip r:embed="rId5"/>
              <a:stretch>
                <a:fillRect l="-48500" t="0" r="-4850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028700" y="2851992"/>
            <a:ext cx="7539781" cy="1389071"/>
            <a:chOff x="0" y="0"/>
            <a:chExt cx="2216870" cy="40841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216870" cy="408419"/>
            </a:xfrm>
            <a:custGeom>
              <a:avLst/>
              <a:gdLst/>
              <a:ahLst/>
              <a:cxnLst/>
              <a:rect r="r" b="b" t="t" l="l"/>
              <a:pathLst>
                <a:path h="408419" w="2216870">
                  <a:moveTo>
                    <a:pt x="0" y="0"/>
                  </a:moveTo>
                  <a:lnTo>
                    <a:pt x="2216870" y="0"/>
                  </a:lnTo>
                  <a:lnTo>
                    <a:pt x="2216870" y="408419"/>
                  </a:lnTo>
                  <a:lnTo>
                    <a:pt x="0" y="408419"/>
                  </a:lnTo>
                  <a:close/>
                </a:path>
              </a:pathLst>
            </a:custGeom>
            <a:solidFill>
              <a:srgbClr val="74BDCE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9525"/>
              <a:ext cx="2216870" cy="3988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5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2349700" y="-1651722"/>
            <a:ext cx="4897781" cy="2680422"/>
          </a:xfrm>
          <a:custGeom>
            <a:avLst/>
            <a:gdLst/>
            <a:ahLst/>
            <a:cxnLst/>
            <a:rect r="r" b="b" t="t" l="l"/>
            <a:pathLst>
              <a:path h="2680422" w="4897781">
                <a:moveTo>
                  <a:pt x="0" y="0"/>
                </a:moveTo>
                <a:lnTo>
                  <a:pt x="4897781" y="0"/>
                </a:lnTo>
                <a:lnTo>
                  <a:pt x="4897781" y="2680422"/>
                </a:lnTo>
                <a:lnTo>
                  <a:pt x="0" y="2680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1585072"/>
            <a:ext cx="7248887" cy="1136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643"/>
              </a:lnSpc>
              <a:spcBef>
                <a:spcPct val="0"/>
              </a:spcBef>
            </a:pPr>
            <a:r>
              <a:rPr lang="en-US" sz="8153" spc="-448" strike="noStrike" u="non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Introdução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899364" y="3092482"/>
            <a:ext cx="5507559" cy="11485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99"/>
              </a:lnSpc>
            </a:pPr>
            <a:r>
              <a:rPr lang="en-US" b="true" sz="4410" spc="-242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Introdução aos Robôs AGVs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74624" y="5389443"/>
            <a:ext cx="12513309" cy="3868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155"/>
              </a:lnSpc>
              <a:spcBef>
                <a:spcPct val="0"/>
              </a:spcBef>
            </a:pPr>
            <a:r>
              <a:rPr lang="en-US" sz="3682" spc="-202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Os robôs AGV (Automated Guided Vehicles) são veículos autônomos destinados ao transporte de materiais dentro de fábricas, armazéns e centros logísticos. Guiados por sensores, fitas magnéticas, lasers ou até mesmo câmeras, eles seguem rotas predeterminadas, o que os torna ideais para automatizar processos repetitivos e melhorar a eficiência operacional.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-5400000">
            <a:off x="14076621" y="-2272236"/>
            <a:ext cx="2707217" cy="6601871"/>
            <a:chOff x="0" y="0"/>
            <a:chExt cx="795984" cy="194110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95984" cy="1941103"/>
            </a:xfrm>
            <a:custGeom>
              <a:avLst/>
              <a:gdLst/>
              <a:ahLst/>
              <a:cxnLst/>
              <a:rect r="r" b="b" t="t" l="l"/>
              <a:pathLst>
                <a:path h="1941103" w="795984">
                  <a:moveTo>
                    <a:pt x="0" y="0"/>
                  </a:moveTo>
                  <a:lnTo>
                    <a:pt x="795984" y="0"/>
                  </a:lnTo>
                  <a:lnTo>
                    <a:pt x="795984" y="1941103"/>
                  </a:lnTo>
                  <a:lnTo>
                    <a:pt x="0" y="194110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"/>
              <a:ext cx="795984" cy="19315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5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232905" y="8946789"/>
            <a:ext cx="4897781" cy="2680422"/>
          </a:xfrm>
          <a:custGeom>
            <a:avLst/>
            <a:gdLst/>
            <a:ahLst/>
            <a:cxnLst/>
            <a:rect r="r" b="b" t="t" l="l"/>
            <a:pathLst>
              <a:path h="2680422" w="4897781">
                <a:moveTo>
                  <a:pt x="0" y="0"/>
                </a:moveTo>
                <a:lnTo>
                  <a:pt x="4897781" y="0"/>
                </a:lnTo>
                <a:lnTo>
                  <a:pt x="4897781" y="2680422"/>
                </a:lnTo>
                <a:lnTo>
                  <a:pt x="0" y="26804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596836" y="-324908"/>
            <a:ext cx="4375647" cy="2394672"/>
          </a:xfrm>
          <a:custGeom>
            <a:avLst/>
            <a:gdLst/>
            <a:ahLst/>
            <a:cxnLst/>
            <a:rect r="r" b="b" t="t" l="l"/>
            <a:pathLst>
              <a:path h="2394672" w="4375647">
                <a:moveTo>
                  <a:pt x="0" y="0"/>
                </a:moveTo>
                <a:lnTo>
                  <a:pt x="4375647" y="0"/>
                </a:lnTo>
                <a:lnTo>
                  <a:pt x="4375647" y="2394672"/>
                </a:lnTo>
                <a:lnTo>
                  <a:pt x="0" y="23946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205104" y="4724845"/>
            <a:ext cx="6333369" cy="2638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810541" indent="-405271" lvl="1">
              <a:lnSpc>
                <a:spcPts val="5255"/>
              </a:lnSpc>
              <a:buFont typeface="Arial"/>
              <a:buChar char="•"/>
            </a:pPr>
            <a:r>
              <a:rPr lang="en-US" sz="3754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Desenvolver e simular de maneira correta o funcionamento do Veículo Automatizado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1855025"/>
            <a:ext cx="8115300" cy="1136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643"/>
              </a:lnSpc>
              <a:spcBef>
                <a:spcPct val="0"/>
              </a:spcBef>
            </a:pPr>
            <a:r>
              <a:rPr lang="en-US" sz="8153" spc="-448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Objetivos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32905" y="3897712"/>
            <a:ext cx="1124391" cy="654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56"/>
              </a:lnSpc>
              <a:spcBef>
                <a:spcPct val="0"/>
              </a:spcBef>
            </a:pPr>
            <a:r>
              <a:rPr lang="en-US" sz="4675" spc="-257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01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296456" y="3916762"/>
            <a:ext cx="5507559" cy="586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99"/>
              </a:lnSpc>
            </a:pPr>
            <a:r>
              <a:rPr lang="en-US" b="true" sz="4410" spc="-242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Geral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593878" y="4724845"/>
            <a:ext cx="7665422" cy="3258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798829" indent="-399415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Automação de Tarefas Repetitivas e Trabalhosas.</a:t>
            </a:r>
          </a:p>
          <a:p>
            <a:pPr algn="ctr" marL="798829" indent="-399415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Redução de tempos de Ciclos.</a:t>
            </a:r>
          </a:p>
          <a:p>
            <a:pPr algn="ctr" marL="798829" indent="-399415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Melhoria nas condições de Trabalho.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93878" y="3897712"/>
            <a:ext cx="1124391" cy="654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56"/>
              </a:lnSpc>
              <a:spcBef>
                <a:spcPct val="0"/>
              </a:spcBef>
            </a:pPr>
            <a:r>
              <a:rPr lang="en-US" sz="4675" spc="-257" strike="noStrike" u="non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02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657429" y="3916762"/>
            <a:ext cx="5507559" cy="586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99"/>
              </a:lnSpc>
            </a:pPr>
            <a:r>
              <a:rPr lang="en-US" b="true" sz="4410" spc="-242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Especificos </a:t>
            </a:r>
          </a:p>
        </p:txBody>
      </p:sp>
    </p:spTree>
  </p:cSld>
  <p:clrMapOvr>
    <a:masterClrMapping/>
  </p:clrMapOvr>
  <p:transition spd="med">
    <p:cover dir="d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-5400000">
            <a:off x="14076621" y="-2272236"/>
            <a:ext cx="2707217" cy="6601871"/>
            <a:chOff x="0" y="0"/>
            <a:chExt cx="795984" cy="194110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95984" cy="1941103"/>
            </a:xfrm>
            <a:custGeom>
              <a:avLst/>
              <a:gdLst/>
              <a:ahLst/>
              <a:cxnLst/>
              <a:rect r="r" b="b" t="t" l="l"/>
              <a:pathLst>
                <a:path h="1941103" w="795984">
                  <a:moveTo>
                    <a:pt x="0" y="0"/>
                  </a:moveTo>
                  <a:lnTo>
                    <a:pt x="795984" y="0"/>
                  </a:lnTo>
                  <a:lnTo>
                    <a:pt x="795984" y="1941103"/>
                  </a:lnTo>
                  <a:lnTo>
                    <a:pt x="0" y="194110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"/>
              <a:ext cx="795984" cy="19315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5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586920" y="513018"/>
            <a:ext cx="12627763" cy="1136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643"/>
              </a:lnSpc>
              <a:spcBef>
                <a:spcPct val="0"/>
              </a:spcBef>
            </a:pPr>
            <a:r>
              <a:rPr lang="en-US" sz="8153" spc="-448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Diagrama de Gantt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0" y="1811341"/>
            <a:ext cx="18288000" cy="5971025"/>
          </a:xfrm>
          <a:custGeom>
            <a:avLst/>
            <a:gdLst/>
            <a:ahLst/>
            <a:cxnLst/>
            <a:rect r="r" b="b" t="t" l="l"/>
            <a:pathLst>
              <a:path h="5971025" w="18288000">
                <a:moveTo>
                  <a:pt x="0" y="0"/>
                </a:moveTo>
                <a:lnTo>
                  <a:pt x="18288000" y="0"/>
                </a:lnTo>
                <a:lnTo>
                  <a:pt x="18288000" y="5971025"/>
                </a:lnTo>
                <a:lnTo>
                  <a:pt x="0" y="59710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7719255"/>
            <a:ext cx="18288000" cy="1747706"/>
          </a:xfrm>
          <a:custGeom>
            <a:avLst/>
            <a:gdLst/>
            <a:ahLst/>
            <a:cxnLst/>
            <a:rect r="r" b="b" t="t" l="l"/>
            <a:pathLst>
              <a:path h="1747706" w="18288000">
                <a:moveTo>
                  <a:pt x="0" y="0"/>
                </a:moveTo>
                <a:lnTo>
                  <a:pt x="18288000" y="0"/>
                </a:lnTo>
                <a:lnTo>
                  <a:pt x="18288000" y="1747706"/>
                </a:lnTo>
                <a:lnTo>
                  <a:pt x="0" y="1747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  <p:transition spd="med">
    <p:cover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-5400000">
            <a:off x="14076621" y="-2272236"/>
            <a:ext cx="2707217" cy="6601871"/>
            <a:chOff x="0" y="0"/>
            <a:chExt cx="795984" cy="194110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95984" cy="1941103"/>
            </a:xfrm>
            <a:custGeom>
              <a:avLst/>
              <a:gdLst/>
              <a:ahLst/>
              <a:cxnLst/>
              <a:rect r="r" b="b" t="t" l="l"/>
              <a:pathLst>
                <a:path h="1941103" w="795984">
                  <a:moveTo>
                    <a:pt x="0" y="0"/>
                  </a:moveTo>
                  <a:lnTo>
                    <a:pt x="795984" y="0"/>
                  </a:lnTo>
                  <a:lnTo>
                    <a:pt x="795984" y="1941103"/>
                  </a:lnTo>
                  <a:lnTo>
                    <a:pt x="0" y="194110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"/>
              <a:ext cx="795984" cy="19315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5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586920" y="513018"/>
            <a:ext cx="12627763" cy="1136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643"/>
              </a:lnSpc>
              <a:spcBef>
                <a:spcPct val="0"/>
              </a:spcBef>
            </a:pPr>
            <a:r>
              <a:rPr lang="en-US" sz="8153" spc="-448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Diagrama de Gantt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0" y="2514639"/>
            <a:ext cx="18288000" cy="5486400"/>
          </a:xfrm>
          <a:custGeom>
            <a:avLst/>
            <a:gdLst/>
            <a:ahLst/>
            <a:cxnLst/>
            <a:rect r="r" b="b" t="t" l="l"/>
            <a:pathLst>
              <a:path h="5486400" w="18288000">
                <a:moveTo>
                  <a:pt x="0" y="0"/>
                </a:moveTo>
                <a:lnTo>
                  <a:pt x="18288000" y="0"/>
                </a:lnTo>
                <a:lnTo>
                  <a:pt x="1828800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  <p:transition spd="med">
    <p:cover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3849424" y="-5572151"/>
            <a:ext cx="12055108" cy="21431303"/>
          </a:xfrm>
          <a:custGeom>
            <a:avLst/>
            <a:gdLst/>
            <a:ahLst/>
            <a:cxnLst/>
            <a:rect r="r" b="b" t="t" l="l"/>
            <a:pathLst>
              <a:path h="21431303" w="12055108">
                <a:moveTo>
                  <a:pt x="0" y="0"/>
                </a:moveTo>
                <a:lnTo>
                  <a:pt x="12055108" y="0"/>
                </a:lnTo>
                <a:lnTo>
                  <a:pt x="12055108" y="21431302"/>
                </a:lnTo>
                <a:lnTo>
                  <a:pt x="0" y="214313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60024" y="1655439"/>
            <a:ext cx="10300792" cy="1146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749"/>
              </a:lnSpc>
              <a:spcBef>
                <a:spcPct val="0"/>
              </a:spcBef>
            </a:pPr>
            <a:r>
              <a:rPr lang="en-US" sz="8253" spc="-453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Materiais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452152" y="3242859"/>
            <a:ext cx="5905822" cy="4459094"/>
          </a:xfrm>
          <a:custGeom>
            <a:avLst/>
            <a:gdLst/>
            <a:ahLst/>
            <a:cxnLst/>
            <a:rect r="r" b="b" t="t" l="l"/>
            <a:pathLst>
              <a:path h="4459094" w="5905822">
                <a:moveTo>
                  <a:pt x="0" y="0"/>
                </a:moveTo>
                <a:lnTo>
                  <a:pt x="5905822" y="0"/>
                </a:lnTo>
                <a:lnTo>
                  <a:pt x="5905822" y="4459093"/>
                </a:lnTo>
                <a:lnTo>
                  <a:pt x="0" y="44590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731499" y="3242859"/>
            <a:ext cx="5029317" cy="5029317"/>
          </a:xfrm>
          <a:custGeom>
            <a:avLst/>
            <a:gdLst/>
            <a:ahLst/>
            <a:cxnLst/>
            <a:rect r="r" b="b" t="t" l="l"/>
            <a:pathLst>
              <a:path h="5029317" w="5029317">
                <a:moveTo>
                  <a:pt x="0" y="0"/>
                </a:moveTo>
                <a:lnTo>
                  <a:pt x="5029317" y="0"/>
                </a:lnTo>
                <a:lnTo>
                  <a:pt x="5029317" y="5029316"/>
                </a:lnTo>
                <a:lnTo>
                  <a:pt x="0" y="50293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132291" y="3393965"/>
            <a:ext cx="6044995" cy="4727105"/>
          </a:xfrm>
          <a:custGeom>
            <a:avLst/>
            <a:gdLst/>
            <a:ahLst/>
            <a:cxnLst/>
            <a:rect r="r" b="b" t="t" l="l"/>
            <a:pathLst>
              <a:path h="4727105" w="6044995">
                <a:moveTo>
                  <a:pt x="0" y="0"/>
                </a:moveTo>
                <a:lnTo>
                  <a:pt x="6044995" y="0"/>
                </a:lnTo>
                <a:lnTo>
                  <a:pt x="6044995" y="4727104"/>
                </a:lnTo>
                <a:lnTo>
                  <a:pt x="0" y="47271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2986601" y="8215025"/>
            <a:ext cx="4336374" cy="570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al Unicode"/>
                <a:ea typeface="Arial Unicode"/>
                <a:cs typeface="Arial Unicode"/>
                <a:sym typeface="Arial Unicode"/>
              </a:rPr>
              <a:t>Micro-servo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975813" y="8138825"/>
            <a:ext cx="4336374" cy="647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Arduino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36876" y="8095645"/>
            <a:ext cx="4336374" cy="1247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Sensor módulo de seguidor de linha</a:t>
            </a:r>
          </a:p>
        </p:txBody>
      </p:sp>
    </p:spTree>
  </p:cSld>
  <p:clrMapOvr>
    <a:masterClrMapping/>
  </p:clrMapOvr>
  <p:transition spd="med">
    <p:cover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3849424" y="-5572151"/>
            <a:ext cx="12055108" cy="21431303"/>
          </a:xfrm>
          <a:custGeom>
            <a:avLst/>
            <a:gdLst/>
            <a:ahLst/>
            <a:cxnLst/>
            <a:rect r="r" b="b" t="t" l="l"/>
            <a:pathLst>
              <a:path h="21431303" w="12055108">
                <a:moveTo>
                  <a:pt x="0" y="0"/>
                </a:moveTo>
                <a:lnTo>
                  <a:pt x="12055108" y="0"/>
                </a:lnTo>
                <a:lnTo>
                  <a:pt x="12055108" y="21431302"/>
                </a:lnTo>
                <a:lnTo>
                  <a:pt x="0" y="214313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3379733"/>
            <a:ext cx="4953075" cy="4953075"/>
          </a:xfrm>
          <a:custGeom>
            <a:avLst/>
            <a:gdLst/>
            <a:ahLst/>
            <a:cxnLst/>
            <a:rect r="r" b="b" t="t" l="l"/>
            <a:pathLst>
              <a:path h="4953075" w="4953075">
                <a:moveTo>
                  <a:pt x="0" y="0"/>
                </a:moveTo>
                <a:lnTo>
                  <a:pt x="4953075" y="0"/>
                </a:lnTo>
                <a:lnTo>
                  <a:pt x="4953075" y="4953075"/>
                </a:lnTo>
                <a:lnTo>
                  <a:pt x="0" y="495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20207" y="3015942"/>
            <a:ext cx="5656485" cy="5680658"/>
          </a:xfrm>
          <a:custGeom>
            <a:avLst/>
            <a:gdLst/>
            <a:ahLst/>
            <a:cxnLst/>
            <a:rect r="r" b="b" t="t" l="l"/>
            <a:pathLst>
              <a:path h="5680658" w="5656485">
                <a:moveTo>
                  <a:pt x="0" y="0"/>
                </a:moveTo>
                <a:lnTo>
                  <a:pt x="5656484" y="0"/>
                </a:lnTo>
                <a:lnTo>
                  <a:pt x="5656484" y="5680657"/>
                </a:lnTo>
                <a:lnTo>
                  <a:pt x="0" y="56806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460024" y="1655439"/>
            <a:ext cx="10300792" cy="1146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749"/>
              </a:lnSpc>
              <a:spcBef>
                <a:spcPct val="0"/>
              </a:spcBef>
            </a:pPr>
            <a:r>
              <a:rPr lang="en-US" sz="8253" spc="-453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Materiais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73569" y="8611235"/>
            <a:ext cx="4263337" cy="647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Drive Motor Ponte H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116781" y="8611235"/>
            <a:ext cx="4263337" cy="647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Kit Chassi </a:t>
            </a:r>
          </a:p>
        </p:txBody>
      </p:sp>
    </p:spTree>
  </p:cSld>
  <p:clrMapOvr>
    <a:masterClrMapping/>
  </p:clrMapOvr>
  <p:transition spd="med">
    <p:cover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241992" y="-5572151"/>
            <a:ext cx="12055108" cy="21431303"/>
          </a:xfrm>
          <a:custGeom>
            <a:avLst/>
            <a:gdLst/>
            <a:ahLst/>
            <a:cxnLst/>
            <a:rect r="r" b="b" t="t" l="l"/>
            <a:pathLst>
              <a:path h="21431303" w="12055108">
                <a:moveTo>
                  <a:pt x="0" y="0"/>
                </a:moveTo>
                <a:lnTo>
                  <a:pt x="12055107" y="0"/>
                </a:lnTo>
                <a:lnTo>
                  <a:pt x="12055107" y="21431302"/>
                </a:lnTo>
                <a:lnTo>
                  <a:pt x="0" y="21431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634433" y="986598"/>
            <a:ext cx="7671895" cy="1083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740"/>
              </a:lnSpc>
            </a:pPr>
            <a:r>
              <a:rPr lang="en-US" sz="9000" spc="-495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DESENHOS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01702" y="2741285"/>
            <a:ext cx="8137359" cy="5676464"/>
          </a:xfrm>
          <a:custGeom>
            <a:avLst/>
            <a:gdLst/>
            <a:ahLst/>
            <a:cxnLst/>
            <a:rect r="r" b="b" t="t" l="l"/>
            <a:pathLst>
              <a:path h="5676464" w="8137359">
                <a:moveTo>
                  <a:pt x="0" y="0"/>
                </a:moveTo>
                <a:lnTo>
                  <a:pt x="8137359" y="0"/>
                </a:lnTo>
                <a:lnTo>
                  <a:pt x="8137359" y="5676464"/>
                </a:lnTo>
                <a:lnTo>
                  <a:pt x="0" y="5676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614856" y="2362617"/>
            <a:ext cx="6045348" cy="6895683"/>
          </a:xfrm>
          <a:custGeom>
            <a:avLst/>
            <a:gdLst/>
            <a:ahLst/>
            <a:cxnLst/>
            <a:rect r="r" b="b" t="t" l="l"/>
            <a:pathLst>
              <a:path h="6895683" w="6045348">
                <a:moveTo>
                  <a:pt x="0" y="0"/>
                </a:moveTo>
                <a:lnTo>
                  <a:pt x="6045349" y="0"/>
                </a:lnTo>
                <a:lnTo>
                  <a:pt x="6045349" y="6895683"/>
                </a:lnTo>
                <a:lnTo>
                  <a:pt x="0" y="68956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274770" y="8648700"/>
            <a:ext cx="2391221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05"/>
              </a:lnSpc>
              <a:spcBef>
                <a:spcPct val="0"/>
              </a:spcBef>
            </a:pPr>
            <a:r>
              <a:rPr lang="en-US" b="true" sz="4837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Carcaça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829218" y="9382125"/>
            <a:ext cx="5616625" cy="561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5"/>
              </a:lnSpc>
              <a:spcBef>
                <a:spcPct val="0"/>
              </a:spcBef>
            </a:pPr>
            <a:r>
              <a:rPr lang="en-US" b="true" sz="3737">
                <a:solidFill>
                  <a:srgbClr val="000000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Conjunto de Pá e Coluna</a:t>
            </a:r>
          </a:p>
        </p:txBody>
      </p:sp>
    </p:spTree>
  </p:cSld>
  <p:clrMapOvr>
    <a:masterClrMapping/>
  </p:clrMapOvr>
  <p:transition spd="med">
    <p:cover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E245A82BE45EF44AEABB1929F75F744" ma:contentTypeVersion="12" ma:contentTypeDescription="Crie um novo documento." ma:contentTypeScope="" ma:versionID="cd43e8a24a9f0b89d9cd124a90c8d27b">
  <xsd:schema xmlns:xsd="http://www.w3.org/2001/XMLSchema" xmlns:xs="http://www.w3.org/2001/XMLSchema" xmlns:p="http://schemas.microsoft.com/office/2006/metadata/properties" xmlns:ns2="9a6ad6db-b5d0-41d5-8fab-030cbb6e879d" xmlns:ns3="87a48457-774e-4634-bad7-2a21305b7791" targetNamespace="http://schemas.microsoft.com/office/2006/metadata/properties" ma:root="true" ma:fieldsID="33bfafa2dc4904b9c55772f1b0ce1525" ns2:_="" ns3:_="">
    <xsd:import namespace="9a6ad6db-b5d0-41d5-8fab-030cbb6e879d"/>
    <xsd:import namespace="87a48457-774e-4634-bad7-2a21305b7791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6ad6db-b5d0-41d5-8fab-030cbb6e879d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3714fbfa-5ced-4307-b76a-786f22ad6a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a48457-774e-4634-bad7-2a21305b779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6388515c-82be-4133-bec7-ec2355e5a2a6}" ma:internalName="TaxCatchAll" ma:showField="CatchAllData" ma:web="87a48457-774e-4634-bad7-2a21305b77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9a6ad6db-b5d0-41d5-8fab-030cbb6e879d" xsi:nil="true"/>
    <TaxCatchAll xmlns="87a48457-774e-4634-bad7-2a21305b7791" xsi:nil="true"/>
    <lcf76f155ced4ddcb4097134ff3c332f xmlns="9a6ad6db-b5d0-41d5-8fab-030cbb6e879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DB9E967-4FE2-4EAF-B9E9-BD445B4D6D0C}"/>
</file>

<file path=customXml/itemProps2.xml><?xml version="1.0" encoding="utf-8"?>
<ds:datastoreItem xmlns:ds="http://schemas.openxmlformats.org/officeDocument/2006/customXml" ds:itemID="{1C6C5B80-F535-40D9-86C4-0B4486A7CBA6}"/>
</file>

<file path=customXml/itemProps3.xml><?xml version="1.0" encoding="utf-8"?>
<ds:datastoreItem xmlns:ds="http://schemas.openxmlformats.org/officeDocument/2006/customXml" ds:itemID="{3887D505-549D-406C-930C-13E4CF5214F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TCC</dc:title>
  <cp:revision>1</cp:revision>
  <dcterms:created xsi:type="dcterms:W3CDTF">2006-08-16T00:00:00Z</dcterms:created>
  <dcterms:modified xsi:type="dcterms:W3CDTF">2011-08-01T06:04:30Z</dcterms:modified>
  <dc:identifier>DAGU3S-hNZc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0x010100EE245A82BE45EF44AEABB1929F75F744</vt:lpwstr>
  </property>
</Properties>
</file>